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Lst>
  <p:sldSz cy="10440000" cx="7560000"/>
  <p:notesSz cx="6858000" cy="9144000"/>
  <p:embeddedFontLst>
    <p:embeddedFont>
      <p:font typeface="Roboto"/>
      <p:regular r:id="rId10"/>
      <p:bold r:id="rId11"/>
      <p:italic r:id="rId12"/>
      <p:boldItalic r:id="rId13"/>
    </p:embeddedFont>
    <p:embeddedFont>
      <p:font typeface="Barlow"/>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42">
          <p15:clr>
            <a:srgbClr val="747775"/>
          </p15:clr>
        </p15:guide>
        <p15:guide id="3" pos="4490">
          <p15:clr>
            <a:srgbClr val="747775"/>
          </p15:clr>
        </p15:guide>
        <p15:guide id="4" pos="483">
          <p15:clr>
            <a:srgbClr val="747775"/>
          </p15:clr>
        </p15:guide>
        <p15:guide id="5" orient="horz" pos="480">
          <p15:clr>
            <a:srgbClr val="747775"/>
          </p15:clr>
        </p15:guide>
        <p15:guide id="6" orient="horz" pos="6096">
          <p15:clr>
            <a:srgbClr val="747775"/>
          </p15:clr>
        </p15:guide>
      </p15:sldGuideLst>
    </p:ext>
    <p:ext uri="GoogleSlidesCustomDataVersion2">
      <go:slidesCustomData xmlns:go="http://customooxmlschemas.google.com/" r:id="rId18" roundtripDataSignature="AMtx7mjZytfGxeLSDbb87xR/M8gPopgif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42"/>
        <p:guide pos="4490"/>
        <p:guide pos="483"/>
        <p:guide pos="480" orient="horz"/>
        <p:guide pos="6096"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bold.fntdata"/><Relationship Id="rId10" Type="http://schemas.openxmlformats.org/officeDocument/2006/relationships/font" Target="fonts/Roboto-regular.fntdata"/><Relationship Id="rId13" Type="http://schemas.openxmlformats.org/officeDocument/2006/relationships/font" Target="fonts/Roboto-boldItalic.fntdata"/><Relationship Id="rId12" Type="http://schemas.openxmlformats.org/officeDocument/2006/relationships/font" Target="fonts/Roboto-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Barlow-bold.fntdata"/><Relationship Id="rId14" Type="http://schemas.openxmlformats.org/officeDocument/2006/relationships/font" Target="fonts/Barlow-regular.fntdata"/><Relationship Id="rId17" Type="http://schemas.openxmlformats.org/officeDocument/2006/relationships/font" Target="fonts/Barlow-boldItalic.fntdata"/><Relationship Id="rId16" Type="http://schemas.openxmlformats.org/officeDocument/2006/relationships/font" Target="fonts/Barlow-italic.fntdata"/><Relationship Id="rId5" Type="http://schemas.openxmlformats.org/officeDocument/2006/relationships/notesMaster" Target="notesMasters/notesMaster1.xml"/><Relationship Id="rId6" Type="http://schemas.openxmlformats.org/officeDocument/2006/relationships/slide" Target="slides/slide1.xml"/><Relationship Id="rId18"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54"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 name="Google Shape;11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4: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type="secHead">
  <p:cSld name="SECTION_HEADER">
    <p:spTree>
      <p:nvGrpSpPr>
        <p:cNvPr id="9" name="Shape 9"/>
        <p:cNvGrpSpPr/>
        <p:nvPr/>
      </p:nvGrpSpPr>
      <p:grpSpPr>
        <a:xfrm>
          <a:off x="0" y="0"/>
          <a:ext cx="0" cy="0"/>
          <a:chOff x="0" y="0"/>
          <a:chExt cx="0" cy="0"/>
        </a:xfrm>
      </p:grpSpPr>
      <p:sp>
        <p:nvSpPr>
          <p:cNvPr id="10" name="Google Shape;10;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6"/>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2" name="Google Shape;12;p6"/>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3" name="Google Shape;13;p6"/>
          <p:cNvSpPr/>
          <p:nvPr/>
        </p:nvSpPr>
        <p:spPr>
          <a:xfrm>
            <a:off x="0" y="0"/>
            <a:ext cx="8610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5"/>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8" name="Google Shape;48;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6"/>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1" name="Google Shape;51;p16"/>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2" name="Google Shape;52;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 name="Shape 14"/>
        <p:cNvGrpSpPr/>
        <p:nvPr/>
      </p:nvGrpSpPr>
      <p:grpSpPr>
        <a:xfrm>
          <a:off x="0" y="0"/>
          <a:ext cx="0" cy="0"/>
          <a:chOff x="0" y="0"/>
          <a:chExt cx="0" cy="0"/>
        </a:xfrm>
      </p:grpSpPr>
      <p:sp>
        <p:nvSpPr>
          <p:cNvPr id="15" name="Google Shape;15;p7"/>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6" name="Google Shape;16;p7"/>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7" name="Google Shape;17;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1">
  <p:cSld name="TITLE_AND_BODY_1">
    <p:spTree>
      <p:nvGrpSpPr>
        <p:cNvPr id="18" name="Shape 18"/>
        <p:cNvGrpSpPr/>
        <p:nvPr/>
      </p:nvGrpSpPr>
      <p:grpSpPr>
        <a:xfrm>
          <a:off x="0" y="0"/>
          <a:ext cx="0" cy="0"/>
          <a:chOff x="0" y="0"/>
          <a:chExt cx="0" cy="0"/>
        </a:xfrm>
      </p:grpSpPr>
      <p:sp>
        <p:nvSpPr>
          <p:cNvPr id="19" name="Google Shape;19;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20" name="Google Shape;20;p8"/>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21" name="Google Shape;21;p8"/>
          <p:cNvSpPr/>
          <p:nvPr/>
        </p:nvSpPr>
        <p:spPr>
          <a:xfrm>
            <a:off x="6705600" y="0"/>
            <a:ext cx="8610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type="tx">
  <p:cSld name="TITLE_AND_BODY">
    <p:spTree>
      <p:nvGrpSpPr>
        <p:cNvPr id="22" name="Shape 22"/>
        <p:cNvGrpSpPr/>
        <p:nvPr/>
      </p:nvGrpSpPr>
      <p:grpSpPr>
        <a:xfrm>
          <a:off x="0" y="0"/>
          <a:ext cx="0" cy="0"/>
          <a:chOff x="0" y="0"/>
          <a:chExt cx="0" cy="0"/>
        </a:xfrm>
      </p:grpSpPr>
      <p:sp>
        <p:nvSpPr>
          <p:cNvPr id="23" name="Google Shape;23;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24" name="Google Shape;24;p9"/>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sp>
        <p:nvSpPr>
          <p:cNvPr id="26" name="Google Shape;26;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8" name="Google Shape;28;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9" name="Google Shape;29;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 name="Google Shape;32;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3" name="Shape 33"/>
        <p:cNvGrpSpPr/>
        <p:nvPr/>
      </p:nvGrpSpPr>
      <p:grpSpPr>
        <a:xfrm>
          <a:off x="0" y="0"/>
          <a:ext cx="0" cy="0"/>
          <a:chOff x="0" y="0"/>
          <a:chExt cx="0" cy="0"/>
        </a:xfrm>
      </p:grpSpPr>
      <p:sp>
        <p:nvSpPr>
          <p:cNvPr id="34" name="Google Shape;34;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5" name="Google Shape;35;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6" name="Google Shape;36;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7" name="Shape 37"/>
        <p:cNvGrpSpPr/>
        <p:nvPr/>
      </p:nvGrpSpPr>
      <p:grpSpPr>
        <a:xfrm>
          <a:off x="0" y="0"/>
          <a:ext cx="0" cy="0"/>
          <a:chOff x="0" y="0"/>
          <a:chExt cx="0" cy="0"/>
        </a:xfrm>
      </p:grpSpPr>
      <p:sp>
        <p:nvSpPr>
          <p:cNvPr id="38" name="Google Shape;38;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9" name="Google Shape;39;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0" name="Shape 40"/>
        <p:cNvGrpSpPr/>
        <p:nvPr/>
      </p:nvGrpSpPr>
      <p:grpSpPr>
        <a:xfrm>
          <a:off x="0" y="0"/>
          <a:ext cx="0" cy="0"/>
          <a:chOff x="0" y="0"/>
          <a:chExt cx="0" cy="0"/>
        </a:xfrm>
      </p:grpSpPr>
      <p:sp>
        <p:nvSpPr>
          <p:cNvPr id="41" name="Google Shape;41;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 name="Google Shape;42;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3" name="Google Shape;43;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 name="Google Shape;44;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5" name="Google Shape;45;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5"/>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5"/>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www.accessinfos.fr/accueil/"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3.png"/><Relationship Id="rId7"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
          <p:cNvSpPr txBox="1"/>
          <p:nvPr/>
        </p:nvSpPr>
        <p:spPr>
          <a:xfrm rot="-5400184">
            <a:off x="-2412247"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CLARO SCAN PEN 3</a:t>
            </a:r>
            <a:endParaRPr b="1" i="0" sz="1800" u="none" cap="none" strike="noStrike">
              <a:solidFill>
                <a:schemeClr val="lt1"/>
              </a:solidFill>
              <a:latin typeface="Arial"/>
              <a:ea typeface="Arial"/>
              <a:cs typeface="Arial"/>
              <a:sym typeface="Arial"/>
            </a:endParaRPr>
          </a:p>
        </p:txBody>
      </p:sp>
      <p:sp>
        <p:nvSpPr>
          <p:cNvPr id="60" name="Google Shape;60;p1"/>
          <p:cNvSpPr txBox="1"/>
          <p:nvPr/>
        </p:nvSpPr>
        <p:spPr>
          <a:xfrm>
            <a:off x="10845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Utiliser Claro Scan Pen</a:t>
            </a:r>
            <a:endParaRPr b="1" i="0" sz="2500" u="none" cap="none" strike="noStrike">
              <a:solidFill>
                <a:srgbClr val="6EBEEB"/>
              </a:solidFill>
              <a:latin typeface="Arial"/>
              <a:ea typeface="Arial"/>
              <a:cs typeface="Arial"/>
              <a:sym typeface="Arial"/>
            </a:endParaRPr>
          </a:p>
        </p:txBody>
      </p:sp>
      <p:sp>
        <p:nvSpPr>
          <p:cNvPr id="61" name="Google Shape;61;p1"/>
          <p:cNvSpPr/>
          <p:nvPr/>
        </p:nvSpPr>
        <p:spPr>
          <a:xfrm>
            <a:off x="1108200" y="14792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2" name="Google Shape;62;p1"/>
          <p:cNvSpPr/>
          <p:nvPr/>
        </p:nvSpPr>
        <p:spPr>
          <a:xfrm>
            <a:off x="2683231" y="14792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3" name="Google Shape;63;p1"/>
          <p:cNvSpPr/>
          <p:nvPr/>
        </p:nvSpPr>
        <p:spPr>
          <a:xfrm>
            <a:off x="4258262" y="14792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1"/>
          <p:cNvSpPr/>
          <p:nvPr/>
        </p:nvSpPr>
        <p:spPr>
          <a:xfrm>
            <a:off x="5833293" y="1469707"/>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1"/>
          <p:cNvSpPr txBox="1"/>
          <p:nvPr/>
        </p:nvSpPr>
        <p:spPr>
          <a:xfrm>
            <a:off x="3084400" y="2532575"/>
            <a:ext cx="6969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Collectif</a:t>
            </a:r>
            <a:endParaRPr b="1" i="0" sz="1000" u="none" cap="none" strike="noStrike">
              <a:solidFill>
                <a:srgbClr val="213A8E"/>
              </a:solidFill>
              <a:latin typeface="Arial"/>
              <a:ea typeface="Arial"/>
              <a:cs typeface="Arial"/>
              <a:sym typeface="Arial"/>
            </a:endParaRPr>
          </a:p>
        </p:txBody>
      </p:sp>
      <p:pic>
        <p:nvPicPr>
          <p:cNvPr id="66" name="Google Shape;66;p1"/>
          <p:cNvPicPr preferRelativeResize="0"/>
          <p:nvPr/>
        </p:nvPicPr>
        <p:blipFill rotWithShape="1">
          <a:blip r:embed="rId3">
            <a:alphaModFix/>
          </a:blip>
          <a:srcRect b="0" l="0" r="0" t="0"/>
          <a:stretch/>
        </p:blipFill>
        <p:spPr>
          <a:xfrm>
            <a:off x="2895075" y="1479212"/>
            <a:ext cx="1089225" cy="1089225"/>
          </a:xfrm>
          <a:prstGeom prst="rect">
            <a:avLst/>
          </a:prstGeom>
          <a:noFill/>
          <a:ln>
            <a:noFill/>
          </a:ln>
        </p:spPr>
      </p:pic>
      <p:grpSp>
        <p:nvGrpSpPr>
          <p:cNvPr id="67" name="Google Shape;67;p1"/>
          <p:cNvGrpSpPr/>
          <p:nvPr/>
        </p:nvGrpSpPr>
        <p:grpSpPr>
          <a:xfrm>
            <a:off x="4589789" y="1609274"/>
            <a:ext cx="820008" cy="878061"/>
            <a:chOff x="1674750" y="3254050"/>
            <a:chExt cx="294575" cy="295375"/>
          </a:xfrm>
        </p:grpSpPr>
        <p:sp>
          <p:nvSpPr>
            <p:cNvPr id="68" name="Google Shape;68;p1"/>
            <p:cNvSpPr/>
            <p:nvPr/>
          </p:nvSpPr>
          <p:spPr>
            <a:xfrm>
              <a:off x="1691275" y="3351700"/>
              <a:ext cx="278050" cy="197725"/>
            </a:xfrm>
            <a:custGeom>
              <a:rect b="b" l="l" r="r" t="t"/>
              <a:pathLst>
                <a:path extrusionOk="0" h="7909" w="11122">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1"/>
            <p:cNvSpPr/>
            <p:nvPr/>
          </p:nvSpPr>
          <p:spPr>
            <a:xfrm>
              <a:off x="1674750" y="3254050"/>
              <a:ext cx="277250" cy="197900"/>
            </a:xfrm>
            <a:custGeom>
              <a:rect b="b" l="l" r="r" t="t"/>
              <a:pathLst>
                <a:path extrusionOk="0" h="7916" w="1109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
            <p:cNvSpPr/>
            <p:nvPr/>
          </p:nvSpPr>
          <p:spPr>
            <a:xfrm>
              <a:off x="1727500" y="3306825"/>
              <a:ext cx="189075" cy="189050"/>
            </a:xfrm>
            <a:custGeom>
              <a:rect b="b" l="l" r="r" t="t"/>
              <a:pathLst>
                <a:path extrusionOk="0" h="7562" w="7563">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1"/>
          <p:cNvSpPr txBox="1"/>
          <p:nvPr/>
        </p:nvSpPr>
        <p:spPr>
          <a:xfrm>
            <a:off x="4319675" y="2513513"/>
            <a:ext cx="1427400" cy="337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50 min maximum</a:t>
            </a:r>
            <a:endParaRPr b="1" i="0" sz="1000" u="none" cap="none" strike="noStrike">
              <a:solidFill>
                <a:srgbClr val="213A8E"/>
              </a:solidFill>
              <a:latin typeface="Arial"/>
              <a:ea typeface="Arial"/>
              <a:cs typeface="Arial"/>
              <a:sym typeface="Arial"/>
            </a:endParaRPr>
          </a:p>
        </p:txBody>
      </p:sp>
      <p:sp>
        <p:nvSpPr>
          <p:cNvPr id="72" name="Google Shape;72;p1"/>
          <p:cNvSpPr txBox="1"/>
          <p:nvPr/>
        </p:nvSpPr>
        <p:spPr>
          <a:xfrm>
            <a:off x="3071700" y="2341800"/>
            <a:ext cx="7488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213A8E"/>
                </a:solidFill>
                <a:latin typeface="Arial"/>
                <a:ea typeface="Arial"/>
                <a:cs typeface="Arial"/>
                <a:sym typeface="Arial"/>
              </a:rPr>
              <a:t>6 max</a:t>
            </a:r>
            <a:endParaRPr b="1" i="0" sz="1400" u="none" cap="none" strike="noStrike">
              <a:solidFill>
                <a:srgbClr val="213A8E"/>
              </a:solidFill>
              <a:latin typeface="Arial"/>
              <a:ea typeface="Arial"/>
              <a:cs typeface="Arial"/>
              <a:sym typeface="Arial"/>
            </a:endParaRPr>
          </a:p>
        </p:txBody>
      </p:sp>
      <p:grpSp>
        <p:nvGrpSpPr>
          <p:cNvPr id="73" name="Google Shape;73;p1"/>
          <p:cNvGrpSpPr/>
          <p:nvPr/>
        </p:nvGrpSpPr>
        <p:grpSpPr>
          <a:xfrm>
            <a:off x="1368109" y="1609272"/>
            <a:ext cx="1019860" cy="1004771"/>
            <a:chOff x="580725" y="3617925"/>
            <a:chExt cx="299325" cy="297375"/>
          </a:xfrm>
        </p:grpSpPr>
        <p:sp>
          <p:nvSpPr>
            <p:cNvPr id="74" name="Google Shape;74;p1"/>
            <p:cNvSpPr/>
            <p:nvPr/>
          </p:nvSpPr>
          <p:spPr>
            <a:xfrm>
              <a:off x="609075" y="3662050"/>
              <a:ext cx="51225" cy="51200"/>
            </a:xfrm>
            <a:custGeom>
              <a:rect b="b" l="l" r="r" t="t"/>
              <a:pathLst>
                <a:path extrusionOk="0" h="2048" w="2049">
                  <a:moveTo>
                    <a:pt x="1041" y="0"/>
                  </a:moveTo>
                  <a:cubicBezTo>
                    <a:pt x="473" y="0"/>
                    <a:pt x="1" y="473"/>
                    <a:pt x="1" y="1040"/>
                  </a:cubicBezTo>
                  <a:cubicBezTo>
                    <a:pt x="1" y="1607"/>
                    <a:pt x="473" y="2048"/>
                    <a:pt x="1041" y="2048"/>
                  </a:cubicBezTo>
                  <a:cubicBezTo>
                    <a:pt x="1608" y="2048"/>
                    <a:pt x="2049" y="1607"/>
                    <a:pt x="2049" y="1040"/>
                  </a:cubicBezTo>
                  <a:cubicBezTo>
                    <a:pt x="2049" y="473"/>
                    <a:pt x="1608" y="0"/>
                    <a:pt x="1041"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1"/>
            <p:cNvSpPr/>
            <p:nvPr/>
          </p:nvSpPr>
          <p:spPr>
            <a:xfrm>
              <a:off x="668950" y="3617925"/>
              <a:ext cx="122875" cy="104475"/>
            </a:xfrm>
            <a:custGeom>
              <a:rect b="b" l="l" r="r" t="t"/>
              <a:pathLst>
                <a:path extrusionOk="0" h="4179" w="4915">
                  <a:moveTo>
                    <a:pt x="1040" y="1"/>
                  </a:moveTo>
                  <a:cubicBezTo>
                    <a:pt x="441" y="1"/>
                    <a:pt x="0" y="473"/>
                    <a:pt x="0" y="1072"/>
                  </a:cubicBezTo>
                  <a:lnTo>
                    <a:pt x="0" y="1797"/>
                  </a:lnTo>
                  <a:cubicBezTo>
                    <a:pt x="0" y="2364"/>
                    <a:pt x="473" y="2805"/>
                    <a:pt x="1040" y="2805"/>
                  </a:cubicBezTo>
                  <a:lnTo>
                    <a:pt x="2300" y="2805"/>
                  </a:lnTo>
                  <a:lnTo>
                    <a:pt x="3592" y="4097"/>
                  </a:lnTo>
                  <a:cubicBezTo>
                    <a:pt x="3672" y="4156"/>
                    <a:pt x="3764" y="4178"/>
                    <a:pt x="3853" y="4178"/>
                  </a:cubicBezTo>
                  <a:cubicBezTo>
                    <a:pt x="3905" y="4178"/>
                    <a:pt x="3955" y="4171"/>
                    <a:pt x="4001" y="4160"/>
                  </a:cubicBezTo>
                  <a:cubicBezTo>
                    <a:pt x="4127" y="4097"/>
                    <a:pt x="4190" y="3939"/>
                    <a:pt x="4190" y="3844"/>
                  </a:cubicBezTo>
                  <a:lnTo>
                    <a:pt x="4190" y="2742"/>
                  </a:lnTo>
                  <a:cubicBezTo>
                    <a:pt x="4600" y="2584"/>
                    <a:pt x="4915" y="2206"/>
                    <a:pt x="4915" y="1734"/>
                  </a:cubicBezTo>
                  <a:lnTo>
                    <a:pt x="4915" y="1072"/>
                  </a:lnTo>
                  <a:cubicBezTo>
                    <a:pt x="4915" y="473"/>
                    <a:pt x="4411" y="1"/>
                    <a:pt x="3875"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
            <p:cNvSpPr/>
            <p:nvPr/>
          </p:nvSpPr>
          <p:spPr>
            <a:xfrm>
              <a:off x="580725" y="3721900"/>
              <a:ext cx="141800" cy="192025"/>
            </a:xfrm>
            <a:custGeom>
              <a:rect b="b" l="l" r="r" t="t"/>
              <a:pathLst>
                <a:path extrusionOk="0" h="7681" w="5672">
                  <a:moveTo>
                    <a:pt x="3340" y="4506"/>
                  </a:moveTo>
                  <a:lnTo>
                    <a:pt x="3718" y="5577"/>
                  </a:lnTo>
                  <a:lnTo>
                    <a:pt x="1229" y="5577"/>
                  </a:lnTo>
                  <a:lnTo>
                    <a:pt x="1450" y="4600"/>
                  </a:lnTo>
                  <a:lnTo>
                    <a:pt x="1450" y="4506"/>
                  </a:lnTo>
                  <a:close/>
                  <a:moveTo>
                    <a:pt x="1450" y="1"/>
                  </a:moveTo>
                  <a:cubicBezTo>
                    <a:pt x="1135" y="1"/>
                    <a:pt x="883" y="221"/>
                    <a:pt x="788" y="505"/>
                  </a:cubicBezTo>
                  <a:lnTo>
                    <a:pt x="95" y="3624"/>
                  </a:lnTo>
                  <a:cubicBezTo>
                    <a:pt x="1" y="4096"/>
                    <a:pt x="316" y="4506"/>
                    <a:pt x="757" y="4506"/>
                  </a:cubicBezTo>
                  <a:lnTo>
                    <a:pt x="95" y="7247"/>
                  </a:lnTo>
                  <a:cubicBezTo>
                    <a:pt x="32" y="7436"/>
                    <a:pt x="158" y="7593"/>
                    <a:pt x="316" y="7656"/>
                  </a:cubicBezTo>
                  <a:cubicBezTo>
                    <a:pt x="350" y="7668"/>
                    <a:pt x="383" y="7673"/>
                    <a:pt x="415" y="7673"/>
                  </a:cubicBezTo>
                  <a:cubicBezTo>
                    <a:pt x="559" y="7673"/>
                    <a:pt x="679" y="7565"/>
                    <a:pt x="757" y="7436"/>
                  </a:cubicBezTo>
                  <a:lnTo>
                    <a:pt x="1040" y="6301"/>
                  </a:lnTo>
                  <a:lnTo>
                    <a:pt x="3939" y="6301"/>
                  </a:lnTo>
                  <a:lnTo>
                    <a:pt x="4254" y="7152"/>
                  </a:lnTo>
                  <a:cubicBezTo>
                    <a:pt x="4358" y="7492"/>
                    <a:pt x="4637" y="7680"/>
                    <a:pt x="4908" y="7680"/>
                  </a:cubicBezTo>
                  <a:cubicBezTo>
                    <a:pt x="4964" y="7680"/>
                    <a:pt x="5019" y="7672"/>
                    <a:pt x="5073" y="7656"/>
                  </a:cubicBezTo>
                  <a:cubicBezTo>
                    <a:pt x="5451" y="7593"/>
                    <a:pt x="5672" y="7184"/>
                    <a:pt x="5609" y="6837"/>
                  </a:cubicBezTo>
                  <a:lnTo>
                    <a:pt x="4569" y="3687"/>
                  </a:lnTo>
                  <a:cubicBezTo>
                    <a:pt x="4506" y="3372"/>
                    <a:pt x="4222" y="3183"/>
                    <a:pt x="3907" y="3183"/>
                  </a:cubicBezTo>
                  <a:lnTo>
                    <a:pt x="3183" y="3183"/>
                  </a:lnTo>
                  <a:cubicBezTo>
                    <a:pt x="2994" y="3183"/>
                    <a:pt x="2836" y="3025"/>
                    <a:pt x="2836" y="2836"/>
                  </a:cubicBezTo>
                  <a:cubicBezTo>
                    <a:pt x="2836" y="2615"/>
                    <a:pt x="2994" y="2458"/>
                    <a:pt x="3183" y="2458"/>
                  </a:cubicBezTo>
                  <a:lnTo>
                    <a:pt x="4222" y="2458"/>
                  </a:lnTo>
                  <a:cubicBezTo>
                    <a:pt x="4600" y="2458"/>
                    <a:pt x="4915" y="2143"/>
                    <a:pt x="4915" y="1765"/>
                  </a:cubicBezTo>
                  <a:cubicBezTo>
                    <a:pt x="4915" y="1355"/>
                    <a:pt x="4600" y="1040"/>
                    <a:pt x="4222" y="1040"/>
                  </a:cubicBezTo>
                  <a:lnTo>
                    <a:pt x="2332" y="1040"/>
                  </a:lnTo>
                  <a:lnTo>
                    <a:pt x="2080" y="379"/>
                  </a:lnTo>
                  <a:cubicBezTo>
                    <a:pt x="1985" y="158"/>
                    <a:pt x="1733" y="1"/>
                    <a:pt x="1450"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1"/>
            <p:cNvSpPr/>
            <p:nvPr/>
          </p:nvSpPr>
          <p:spPr>
            <a:xfrm>
              <a:off x="800475" y="3662050"/>
              <a:ext cx="51225" cy="51200"/>
            </a:xfrm>
            <a:custGeom>
              <a:rect b="b" l="l" r="r" t="t"/>
              <a:pathLst>
                <a:path extrusionOk="0" h="2048" w="2049">
                  <a:moveTo>
                    <a:pt x="1009" y="0"/>
                  </a:moveTo>
                  <a:cubicBezTo>
                    <a:pt x="442" y="0"/>
                    <a:pt x="1" y="473"/>
                    <a:pt x="1" y="1040"/>
                  </a:cubicBezTo>
                  <a:cubicBezTo>
                    <a:pt x="1" y="1607"/>
                    <a:pt x="442" y="2048"/>
                    <a:pt x="1009" y="2048"/>
                  </a:cubicBezTo>
                  <a:cubicBezTo>
                    <a:pt x="1576" y="2048"/>
                    <a:pt x="2048" y="1607"/>
                    <a:pt x="2048" y="1040"/>
                  </a:cubicBezTo>
                  <a:cubicBezTo>
                    <a:pt x="2048" y="473"/>
                    <a:pt x="1576" y="0"/>
                    <a:pt x="1009"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1"/>
            <p:cNvSpPr/>
            <p:nvPr/>
          </p:nvSpPr>
          <p:spPr>
            <a:xfrm>
              <a:off x="738250" y="3722700"/>
              <a:ext cx="141800" cy="192600"/>
            </a:xfrm>
            <a:custGeom>
              <a:rect b="b" l="l" r="r" t="t"/>
              <a:pathLst>
                <a:path extrusionOk="0" h="7704" w="5672">
                  <a:moveTo>
                    <a:pt x="4222" y="4474"/>
                  </a:moveTo>
                  <a:lnTo>
                    <a:pt x="4222" y="4568"/>
                  </a:lnTo>
                  <a:lnTo>
                    <a:pt x="4443" y="5545"/>
                  </a:lnTo>
                  <a:lnTo>
                    <a:pt x="1985" y="5545"/>
                  </a:lnTo>
                  <a:lnTo>
                    <a:pt x="2332" y="4474"/>
                  </a:lnTo>
                  <a:close/>
                  <a:moveTo>
                    <a:pt x="4222" y="0"/>
                  </a:moveTo>
                  <a:cubicBezTo>
                    <a:pt x="3939" y="0"/>
                    <a:pt x="3718" y="158"/>
                    <a:pt x="3592" y="378"/>
                  </a:cubicBezTo>
                  <a:lnTo>
                    <a:pt x="3340" y="1071"/>
                  </a:lnTo>
                  <a:lnTo>
                    <a:pt x="1450" y="1071"/>
                  </a:lnTo>
                  <a:cubicBezTo>
                    <a:pt x="1072" y="1071"/>
                    <a:pt x="757" y="1386"/>
                    <a:pt x="757" y="1764"/>
                  </a:cubicBezTo>
                  <a:cubicBezTo>
                    <a:pt x="757" y="2174"/>
                    <a:pt x="1072" y="2489"/>
                    <a:pt x="1450" y="2489"/>
                  </a:cubicBezTo>
                  <a:lnTo>
                    <a:pt x="2490" y="2489"/>
                  </a:lnTo>
                  <a:cubicBezTo>
                    <a:pt x="2679" y="2489"/>
                    <a:pt x="2836" y="2646"/>
                    <a:pt x="2836" y="2835"/>
                  </a:cubicBezTo>
                  <a:cubicBezTo>
                    <a:pt x="2836" y="3024"/>
                    <a:pt x="2679" y="3182"/>
                    <a:pt x="2490" y="3182"/>
                  </a:cubicBezTo>
                  <a:lnTo>
                    <a:pt x="1765" y="3182"/>
                  </a:lnTo>
                  <a:cubicBezTo>
                    <a:pt x="1450" y="3182"/>
                    <a:pt x="1198" y="3371"/>
                    <a:pt x="1103" y="3686"/>
                  </a:cubicBezTo>
                  <a:lnTo>
                    <a:pt x="95" y="6837"/>
                  </a:lnTo>
                  <a:cubicBezTo>
                    <a:pt x="1" y="7215"/>
                    <a:pt x="190" y="7593"/>
                    <a:pt x="599" y="7687"/>
                  </a:cubicBezTo>
                  <a:cubicBezTo>
                    <a:pt x="643" y="7696"/>
                    <a:pt x="690" y="7701"/>
                    <a:pt x="738" y="7701"/>
                  </a:cubicBezTo>
                  <a:cubicBezTo>
                    <a:pt x="1030" y="7701"/>
                    <a:pt x="1364" y="7531"/>
                    <a:pt x="1418" y="7152"/>
                  </a:cubicBezTo>
                  <a:lnTo>
                    <a:pt x="1733" y="6301"/>
                  </a:lnTo>
                  <a:lnTo>
                    <a:pt x="4632" y="6301"/>
                  </a:lnTo>
                  <a:lnTo>
                    <a:pt x="4915" y="7435"/>
                  </a:lnTo>
                  <a:cubicBezTo>
                    <a:pt x="4967" y="7591"/>
                    <a:pt x="5104" y="7704"/>
                    <a:pt x="5257" y="7704"/>
                  </a:cubicBezTo>
                  <a:cubicBezTo>
                    <a:pt x="5290" y="7704"/>
                    <a:pt x="5323" y="7698"/>
                    <a:pt x="5356" y="7687"/>
                  </a:cubicBezTo>
                  <a:cubicBezTo>
                    <a:pt x="5546" y="7624"/>
                    <a:pt x="5672" y="7435"/>
                    <a:pt x="5577" y="7246"/>
                  </a:cubicBezTo>
                  <a:lnTo>
                    <a:pt x="4915" y="4537"/>
                  </a:lnTo>
                  <a:cubicBezTo>
                    <a:pt x="5356" y="4474"/>
                    <a:pt x="5672" y="4064"/>
                    <a:pt x="5609" y="3623"/>
                  </a:cubicBezTo>
                  <a:lnTo>
                    <a:pt x="4884" y="504"/>
                  </a:lnTo>
                  <a:cubicBezTo>
                    <a:pt x="4821" y="189"/>
                    <a:pt x="4537" y="0"/>
                    <a:pt x="4222"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9" name="Google Shape;79;p1"/>
          <p:cNvSpPr txBox="1"/>
          <p:nvPr/>
        </p:nvSpPr>
        <p:spPr>
          <a:xfrm>
            <a:off x="1078100" y="4494635"/>
            <a:ext cx="6000600" cy="1092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Objectifs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Identifier l'icône Claro Scan Pen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Prendre un texte en photo avec Claro Scan Pen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Manipuler les usages de base de Claro Scan Pen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Écouter des textes écrits</a:t>
            </a:r>
            <a:endParaRPr b="0" i="0" sz="1100" u="none" cap="none" strike="noStrike">
              <a:solidFill>
                <a:srgbClr val="213A8E"/>
              </a:solidFill>
              <a:latin typeface="Arial"/>
              <a:ea typeface="Arial"/>
              <a:cs typeface="Arial"/>
              <a:sym typeface="Arial"/>
            </a:endParaRPr>
          </a:p>
        </p:txBody>
      </p:sp>
      <p:sp>
        <p:nvSpPr>
          <p:cNvPr id="80" name="Google Shape;80;p1"/>
          <p:cNvSpPr txBox="1"/>
          <p:nvPr/>
        </p:nvSpPr>
        <p:spPr>
          <a:xfrm>
            <a:off x="1078100" y="2964775"/>
            <a:ext cx="6167100" cy="1431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Description rapide :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ClaroScan Pen est une application gratuite très simple d’utilisation qui permet de photographier un texte. Il est ensuite traité par un OCR qui permet de le lire avec une synthèse vocale.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En termes d’usage, après avoir pris un texte en photo, on peut toucher la ligne ou le paragraphe à lire ou encadrer et sélectionner à l’aide du doigt la zone de texte à lire.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Voir fiche outils OCR : </a:t>
            </a:r>
            <a:r>
              <a:rPr b="0" i="0" lang="fr" sz="1100" cap="none" strike="noStrike">
                <a:solidFill>
                  <a:schemeClr val="dk1"/>
                </a:solidFill>
                <a:latin typeface="Arial"/>
                <a:ea typeface="Arial"/>
                <a:cs typeface="Arial"/>
                <a:sym typeface="Arial"/>
              </a:rPr>
              <a:t>OCR -  guide outils</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p:txBody>
      </p:sp>
      <p:sp>
        <p:nvSpPr>
          <p:cNvPr id="81" name="Google Shape;81;p1"/>
          <p:cNvSpPr txBox="1"/>
          <p:nvPr/>
        </p:nvSpPr>
        <p:spPr>
          <a:xfrm>
            <a:off x="1078100" y="5668995"/>
            <a:ext cx="59172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Matériel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Projecteur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Supports papiers à distribuer</a:t>
            </a:r>
            <a:endParaRPr b="0" i="0" sz="1100" u="none" cap="none" strike="noStrike">
              <a:solidFill>
                <a:srgbClr val="213A8E"/>
              </a:solidFill>
              <a:latin typeface="Arial"/>
              <a:ea typeface="Arial"/>
              <a:cs typeface="Arial"/>
              <a:sym typeface="Arial"/>
            </a:endParaRPr>
          </a:p>
        </p:txBody>
      </p:sp>
      <p:sp>
        <p:nvSpPr>
          <p:cNvPr id="82" name="Google Shape;82;p1"/>
          <p:cNvSpPr txBox="1"/>
          <p:nvPr/>
        </p:nvSpPr>
        <p:spPr>
          <a:xfrm>
            <a:off x="1078100" y="6521455"/>
            <a:ext cx="58386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Prérequis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compte google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Allumer et éteindre son 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Appuyer sur une zone précise de l’écran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Verbaliser</a:t>
            </a:r>
            <a:endParaRPr b="0" i="0" sz="1100" u="none" cap="none" strike="noStrike">
              <a:solidFill>
                <a:srgbClr val="213A8E"/>
              </a:solidFill>
              <a:latin typeface="Arial"/>
              <a:ea typeface="Arial"/>
              <a:cs typeface="Arial"/>
              <a:sym typeface="Arial"/>
            </a:endParaRPr>
          </a:p>
        </p:txBody>
      </p:sp>
      <p:sp>
        <p:nvSpPr>
          <p:cNvPr id="83" name="Google Shape;83;p1"/>
          <p:cNvSpPr txBox="1"/>
          <p:nvPr/>
        </p:nvSpPr>
        <p:spPr>
          <a:xfrm>
            <a:off x="1078100" y="7865015"/>
            <a:ext cx="6000600" cy="207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Supports et contenus utilisés : </a:t>
            </a:r>
            <a:endParaRPr b="1" i="0" sz="15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i="0" lang="fr" sz="1100" cap="none" strike="noStrike">
                <a:solidFill>
                  <a:schemeClr val="dk1"/>
                </a:solidFill>
              </a:rPr>
              <a:t>CS3 - Activité séquencée (pas à pas à distribuer en papier)</a:t>
            </a:r>
            <a:endParaRPr i="0" sz="1500" u="none" cap="none" strike="noStrike">
              <a:solidFill>
                <a:schemeClr val="dk1"/>
              </a:solidFil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exemples de textes à scanner</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i="0" lang="fr" sz="1100" cap="none" strike="noStrike"/>
              <a:t>CS3 - Les écrans et la santé</a:t>
            </a:r>
            <a:endParaRPr i="0" sz="1100" u="none" cap="none" strike="noStrike"/>
          </a:p>
          <a:p>
            <a:pPr indent="0" lvl="0" marL="0" marR="0" rtl="0" algn="l">
              <a:lnSpc>
                <a:spcPct val="115000"/>
              </a:lnSpc>
              <a:spcBef>
                <a:spcPts val="0"/>
              </a:spcBef>
              <a:spcAft>
                <a:spcPts val="0"/>
              </a:spcAft>
              <a:buClr>
                <a:srgbClr val="000000"/>
              </a:buClr>
              <a:buSzPts val="1100"/>
              <a:buFont typeface="Arial"/>
              <a:buNone/>
            </a:pPr>
            <a:r>
              <a:rPr i="0" lang="fr" sz="1100" cap="none" strike="noStrike"/>
              <a:t>CS3 - Harcèlement</a:t>
            </a:r>
            <a:endParaRPr i="0" sz="1100" u="none" cap="none" strike="noStrike"/>
          </a:p>
          <a:p>
            <a:pPr indent="0" lvl="0" marL="0" marR="0" rtl="0" algn="l">
              <a:lnSpc>
                <a:spcPct val="115000"/>
              </a:lnSpc>
              <a:spcBef>
                <a:spcPts val="0"/>
              </a:spcBef>
              <a:spcAft>
                <a:spcPts val="0"/>
              </a:spcAft>
              <a:buClr>
                <a:srgbClr val="000000"/>
              </a:buClr>
              <a:buSzPts val="1100"/>
              <a:buFont typeface="Arial"/>
              <a:buNone/>
            </a:pPr>
            <a:r>
              <a:rPr i="0" lang="fr" sz="1100" cap="none" strike="noStrike"/>
              <a:t>CS3 - Changement de gouvernement</a:t>
            </a:r>
            <a:r>
              <a:rPr i="0" lang="fr" sz="1100" u="none" cap="none" strike="noStrike"/>
              <a:t>	</a:t>
            </a:r>
            <a:endParaRPr i="0" sz="1100" u="none" cap="none" strike="noStrike"/>
          </a:p>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6EBEEB"/>
                </a:solidFill>
                <a:latin typeface="Arial"/>
                <a:ea typeface="Arial"/>
                <a:cs typeface="Arial"/>
                <a:sym typeface="Arial"/>
              </a:rPr>
              <a:t>	</a:t>
            </a:r>
            <a:endParaRPr b="1" i="0" sz="1100" u="none" cap="none" strike="noStrike">
              <a:solidFill>
                <a:srgbClr val="6EBEEB"/>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6EBEEB"/>
              </a:solidFill>
              <a:latin typeface="Arial"/>
              <a:ea typeface="Arial"/>
              <a:cs typeface="Arial"/>
              <a:sym typeface="Arial"/>
            </a:endParaRPr>
          </a:p>
        </p:txBody>
      </p:sp>
      <p:grpSp>
        <p:nvGrpSpPr>
          <p:cNvPr id="84" name="Google Shape;84;p1"/>
          <p:cNvGrpSpPr/>
          <p:nvPr/>
        </p:nvGrpSpPr>
        <p:grpSpPr>
          <a:xfrm>
            <a:off x="5939325" y="1535475"/>
            <a:ext cx="1226479" cy="1189538"/>
            <a:chOff x="6308776" y="125030"/>
            <a:chExt cx="894000" cy="1007400"/>
          </a:xfrm>
        </p:grpSpPr>
        <p:grpSp>
          <p:nvGrpSpPr>
            <p:cNvPr id="85" name="Google Shape;85;p1"/>
            <p:cNvGrpSpPr/>
            <p:nvPr/>
          </p:nvGrpSpPr>
          <p:grpSpPr>
            <a:xfrm>
              <a:off x="6308776" y="125030"/>
              <a:ext cx="894000" cy="1007400"/>
              <a:chOff x="6156376" y="353630"/>
              <a:chExt cx="894000" cy="1007400"/>
            </a:xfrm>
          </p:grpSpPr>
          <p:sp>
            <p:nvSpPr>
              <p:cNvPr id="86" name="Google Shape;86;p1"/>
              <p:cNvSpPr/>
              <p:nvPr/>
            </p:nvSpPr>
            <p:spPr>
              <a:xfrm>
                <a:off x="6156376" y="353630"/>
                <a:ext cx="894000" cy="1007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1"/>
              <p:cNvSpPr/>
              <p:nvPr/>
            </p:nvSpPr>
            <p:spPr>
              <a:xfrm>
                <a:off x="6248004" y="4069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8" name="Google Shape;88;p1"/>
              <p:cNvSpPr/>
              <p:nvPr/>
            </p:nvSpPr>
            <p:spPr>
              <a:xfrm>
                <a:off x="6248004" y="6215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9" name="Google Shape;89;p1"/>
              <p:cNvSpPr/>
              <p:nvPr/>
            </p:nvSpPr>
            <p:spPr>
              <a:xfrm>
                <a:off x="6248004" y="8360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0" name="Google Shape;90;p1"/>
              <p:cNvSpPr/>
              <p:nvPr/>
            </p:nvSpPr>
            <p:spPr>
              <a:xfrm>
                <a:off x="6248004" y="109217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
          <p:nvSpPr>
            <p:cNvPr id="91" name="Google Shape;91;p1"/>
            <p:cNvSpPr/>
            <p:nvPr/>
          </p:nvSpPr>
          <p:spPr>
            <a:xfrm>
              <a:off x="6609954" y="3929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
        <p:nvSpPr>
          <p:cNvPr id="92" name="Google Shape;92;p1"/>
          <p:cNvSpPr/>
          <p:nvPr/>
        </p:nvSpPr>
        <p:spPr>
          <a:xfrm>
            <a:off x="6346016" y="2105172"/>
            <a:ext cx="258978" cy="244509"/>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3" name="Google Shape;93;p1"/>
          <p:cNvSpPr/>
          <p:nvPr/>
        </p:nvSpPr>
        <p:spPr>
          <a:xfrm>
            <a:off x="6346016" y="1598490"/>
            <a:ext cx="258978" cy="244509"/>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4" name="Google Shape;94;p1"/>
          <p:cNvSpPr/>
          <p:nvPr/>
        </p:nvSpPr>
        <p:spPr>
          <a:xfrm>
            <a:off x="6346016" y="2407545"/>
            <a:ext cx="258978" cy="244509"/>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pic>
        <p:nvPicPr>
          <p:cNvPr id="95" name="Google Shape;95;p1"/>
          <p:cNvPicPr preferRelativeResize="0"/>
          <p:nvPr/>
        </p:nvPicPr>
        <p:blipFill rotWithShape="1">
          <a:blip r:embed="rId4">
            <a:alphaModFix/>
          </a:blip>
          <a:srcRect b="0" l="0" r="0" t="0"/>
          <a:stretch/>
        </p:blipFill>
        <p:spPr>
          <a:xfrm>
            <a:off x="167900" y="507600"/>
            <a:ext cx="429900" cy="429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p:nvPr/>
        </p:nvSpPr>
        <p:spPr>
          <a:xfrm>
            <a:off x="6699000" y="0"/>
            <a:ext cx="8610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2"/>
          <p:cNvSpPr txBox="1"/>
          <p:nvPr/>
        </p:nvSpPr>
        <p:spPr>
          <a:xfrm>
            <a:off x="432000" y="9715500"/>
            <a:ext cx="62670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102" name="Google Shape;102;p2"/>
          <p:cNvSpPr txBox="1"/>
          <p:nvPr/>
        </p:nvSpPr>
        <p:spPr>
          <a:xfrm rot="5399816">
            <a:off x="4369553"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03" name="Google Shape;103;p2"/>
          <p:cNvSpPr txBox="1"/>
          <p:nvPr/>
        </p:nvSpPr>
        <p:spPr>
          <a:xfrm>
            <a:off x="432000" y="1000125"/>
            <a:ext cx="5892600" cy="1911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Présentez l'objet de l'atelier que vous allez vivre :  “Nous allons utiliser ClaroScan Pen.”</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lang="fr" sz="1100">
                <a:solidFill>
                  <a:srgbClr val="213A8E"/>
                </a:solidFill>
                <a:highlight>
                  <a:srgbClr val="FFFFFF"/>
                </a:highlight>
              </a:rPr>
              <a:t>Échangez</a:t>
            </a:r>
            <a:r>
              <a:rPr b="0" i="0" lang="fr" sz="1100" u="none" cap="none" strike="noStrike">
                <a:solidFill>
                  <a:srgbClr val="213A8E"/>
                </a:solidFill>
                <a:highlight>
                  <a:srgbClr val="FFFFFF"/>
                </a:highlight>
                <a:latin typeface="Arial"/>
                <a:ea typeface="Arial"/>
                <a:cs typeface="Arial"/>
                <a:sym typeface="Arial"/>
              </a:rPr>
              <a:t> avec le groupe sur leurs souvenirs des ateliers précédents sur l’outil (le cas échéant) et précisez que c’est le dernier atelier du parcours.</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Si vous proposez cet ateliers en dehors du mini parcours,  demandez au groupe s’ils ont déjà vu / utilisé / entendu parler de Claro Scan Pen, et si non, proposez une définition simple : </a:t>
            </a:r>
            <a:r>
              <a:rPr b="0" i="0" lang="fr" sz="1100" u="none" cap="none" strike="noStrike">
                <a:solidFill>
                  <a:srgbClr val="213A8E"/>
                </a:solidFill>
                <a:highlight>
                  <a:schemeClr val="lt1"/>
                </a:highlight>
                <a:latin typeface="Arial"/>
                <a:ea typeface="Arial"/>
                <a:cs typeface="Arial"/>
                <a:sym typeface="Arial"/>
              </a:rPr>
              <a:t> “ça permet de photographier un texte et le smartphone peut le lire.”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1" sz="1100" u="none" cap="none" strike="noStrike">
              <a:solidFill>
                <a:srgbClr val="213A8E"/>
              </a:solidFill>
              <a:highlight>
                <a:srgbClr val="FFFFFF"/>
              </a:highlight>
              <a:latin typeface="Arial"/>
              <a:ea typeface="Arial"/>
              <a:cs typeface="Arial"/>
              <a:sym typeface="Arial"/>
            </a:endParaRPr>
          </a:p>
        </p:txBody>
      </p:sp>
      <p:sp>
        <p:nvSpPr>
          <p:cNvPr id="104" name="Google Shape;104;p2"/>
          <p:cNvSpPr txBox="1"/>
          <p:nvPr/>
        </p:nvSpPr>
        <p:spPr>
          <a:xfrm>
            <a:off x="351127" y="380064"/>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Déroulé</a:t>
            </a:r>
            <a:endParaRPr b="1" i="0" sz="2500" u="none" cap="none" strike="noStrike">
              <a:solidFill>
                <a:srgbClr val="6EBEEB"/>
              </a:solidFill>
              <a:latin typeface="Arial"/>
              <a:ea typeface="Arial"/>
              <a:cs typeface="Arial"/>
              <a:sym typeface="Arial"/>
            </a:endParaRPr>
          </a:p>
        </p:txBody>
      </p:sp>
      <p:sp>
        <p:nvSpPr>
          <p:cNvPr id="105" name="Google Shape;105;p2"/>
          <p:cNvSpPr txBox="1"/>
          <p:nvPr/>
        </p:nvSpPr>
        <p:spPr>
          <a:xfrm>
            <a:off x="374850" y="2978275"/>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a:pPr>
            <a:r>
              <a:rPr b="1" i="0" lang="fr" sz="1100" u="none" cap="none" strike="noStrike">
                <a:solidFill>
                  <a:schemeClr val="lt1"/>
                </a:solidFill>
                <a:latin typeface="Arial"/>
                <a:ea typeface="Arial"/>
                <a:cs typeface="Arial"/>
                <a:sym typeface="Arial"/>
              </a:rPr>
              <a:t>Trouver l’information</a:t>
            </a:r>
            <a:endParaRPr b="1" i="0" sz="1100" u="none" cap="none" strike="noStrike">
              <a:solidFill>
                <a:schemeClr val="lt1"/>
              </a:solidFill>
              <a:latin typeface="Arial"/>
              <a:ea typeface="Arial"/>
              <a:cs typeface="Arial"/>
              <a:sym typeface="Arial"/>
            </a:endParaRPr>
          </a:p>
        </p:txBody>
      </p:sp>
      <p:sp>
        <p:nvSpPr>
          <p:cNvPr id="106" name="Google Shape;106;p2"/>
          <p:cNvSpPr txBox="1"/>
          <p:nvPr/>
        </p:nvSpPr>
        <p:spPr>
          <a:xfrm>
            <a:off x="381000" y="3505200"/>
            <a:ext cx="6124800" cy="5805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Imprimez  un ensemble de texte que le groupe va devoir photographier. Pour exemple, voici 3 textes que nous avons choisis </a:t>
            </a:r>
            <a:r>
              <a:rPr b="0" i="1" lang="fr" sz="1100" u="none" cap="none" strike="noStrike">
                <a:solidFill>
                  <a:srgbClr val="213A8E"/>
                </a:solidFill>
                <a:latin typeface="Arial"/>
                <a:ea typeface="Arial"/>
                <a:cs typeface="Arial"/>
                <a:sym typeface="Arial"/>
              </a:rPr>
              <a:t>au moment de préparer cette activité, qui correspondaient à l’actualité du moment. N’hésitez pas à les changer en fonction de vos enjeux. </a:t>
            </a:r>
            <a:endParaRPr b="0" i="1"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1" lang="fr" sz="1100" u="none" cap="none" strike="noStrike">
                <a:solidFill>
                  <a:srgbClr val="213A8E"/>
                </a:solidFill>
                <a:latin typeface="Arial"/>
                <a:ea typeface="Arial"/>
                <a:cs typeface="Arial"/>
                <a:sym typeface="Arial"/>
              </a:rPr>
              <a:t>Pour faciliter votre choix de textes pour essayer l’application, voici les règles que nous nous sommes données : </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le texte est transcrit ou écrit en FALC</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il traite d’une actualité</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il considère la personne comme apte à comprendre et traiter une information complexe</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il participe à développer la réflexion et à inclure la personne dans une démarche de participation à la vie sociale et citoyenne.</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Vous pouvez trouver des textes répondants à ces critères à l’adresse suivante : </a:t>
            </a:r>
            <a:endParaRPr b="0" i="1" sz="1100" u="none" cap="none" strike="noStrike">
              <a:solidFill>
                <a:srgbClr val="213A8E"/>
              </a:solidFill>
              <a:latin typeface="Arial"/>
              <a:ea typeface="Arial"/>
              <a:cs typeface="Arial"/>
              <a:sym typeface="Arial"/>
            </a:endParaRPr>
          </a:p>
          <a:p>
            <a:pPr indent="457200" lvl="0" marL="0" marR="0" rtl="0" algn="l">
              <a:lnSpc>
                <a:spcPct val="115000"/>
              </a:lnSpc>
              <a:spcBef>
                <a:spcPts val="0"/>
              </a:spcBef>
              <a:spcAft>
                <a:spcPts val="0"/>
              </a:spcAft>
              <a:buClr>
                <a:schemeClr val="dk1"/>
              </a:buClr>
              <a:buSzPts val="1100"/>
              <a:buFont typeface="Arial"/>
              <a:buNone/>
            </a:pPr>
            <a:r>
              <a:rPr b="0" i="1" lang="fr" sz="1100" u="none" cap="none" strike="noStrike">
                <a:solidFill>
                  <a:srgbClr val="213A8E"/>
                </a:solidFill>
                <a:latin typeface="Arial"/>
                <a:ea typeface="Arial"/>
                <a:cs typeface="Arial"/>
                <a:sym typeface="Arial"/>
              </a:rPr>
              <a:t> 🔗 :  </a:t>
            </a:r>
            <a:r>
              <a:rPr b="0" i="1" lang="fr" sz="1100" u="sng" cap="none" strike="noStrike">
                <a:solidFill>
                  <a:schemeClr val="hlink"/>
                </a:solidFill>
                <a:latin typeface="Arial"/>
                <a:ea typeface="Arial"/>
                <a:cs typeface="Arial"/>
                <a:sym typeface="Arial"/>
                <a:hlinkClick r:id="rId3"/>
              </a:rPr>
              <a:t>https://www.accessinfos.fr/accueil/</a:t>
            </a:r>
            <a:endParaRPr b="0" i="1"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Barlow"/>
                <a:ea typeface="Barlow"/>
                <a:cs typeface="Barlow"/>
                <a:sym typeface="Barlow"/>
              </a:rPr>
              <a:t>Présentez l’activité :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Barlow"/>
              <a:ea typeface="Barlow"/>
              <a:cs typeface="Barlow"/>
              <a:sym typeface="Barlow"/>
            </a:endParaRPr>
          </a:p>
          <a:p>
            <a:pPr indent="0" lvl="0" marL="0" marR="0" rtl="0" algn="l">
              <a:lnSpc>
                <a:spcPct val="15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“J’ai imprimé X textes différents et qui parlent d’actualités, de ce qui se passent en ce moment. J’ai aussi imprimé X dessins qui représentent ces textes. Le but du jeu c’est : </a:t>
            </a:r>
            <a:endParaRPr b="0" i="0" sz="1100" u="none" cap="none" strike="noStrike">
              <a:solidFill>
                <a:srgbClr val="213A8E"/>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Modalité 1 </a:t>
            </a:r>
            <a:r>
              <a:rPr b="0" i="0" lang="fr" sz="1100" u="none" cap="none" strike="noStrike">
                <a:solidFill>
                  <a:srgbClr val="213A8E"/>
                </a:solidFill>
                <a:latin typeface="Arial"/>
                <a:ea typeface="Arial"/>
                <a:cs typeface="Arial"/>
                <a:sym typeface="Arial"/>
              </a:rPr>
              <a:t>: Prendre en photo les textes, les écouter avec ClaroScan Pen, et de vous mettre d’accord ensemble sur l’image qui représente chaque texte.</a:t>
            </a:r>
            <a:endParaRPr b="0" i="0" sz="1100" u="none" cap="none" strike="noStrike">
              <a:solidFill>
                <a:srgbClr val="213A8E"/>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Modalité 2 :</a:t>
            </a:r>
            <a:r>
              <a:rPr b="0" i="0" lang="fr" sz="1100" u="none" cap="none" strike="noStrike">
                <a:solidFill>
                  <a:srgbClr val="213A8E"/>
                </a:solidFill>
                <a:latin typeface="Arial"/>
                <a:ea typeface="Arial"/>
                <a:cs typeface="Arial"/>
                <a:sym typeface="Arial"/>
              </a:rPr>
              <a:t> Prendre en photo un texte, écouter le texte avec ClaroScan Pen, et de vous mettre d’accord ensemble sur l’image qui le représente.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Prenez le temps de montrer les images à l’ensemble d</a:t>
            </a:r>
            <a:r>
              <a:rPr lang="fr" sz="1100">
                <a:solidFill>
                  <a:srgbClr val="213A8E"/>
                </a:solidFill>
              </a:rPr>
              <a:t>u groupe</a:t>
            </a:r>
            <a:r>
              <a:rPr b="0" i="0" lang="fr" sz="1100" u="none" cap="none" strike="noStrike">
                <a:solidFill>
                  <a:srgbClr val="213A8E"/>
                </a:solidFill>
                <a:latin typeface="Arial"/>
                <a:ea typeface="Arial"/>
                <a:cs typeface="Arial"/>
                <a:sym typeface="Arial"/>
              </a:rPr>
              <a:t>, de dire pourquoi vous les avez choisies et de vous accordez avec les </a:t>
            </a:r>
            <a:r>
              <a:rPr lang="fr" sz="1100">
                <a:solidFill>
                  <a:srgbClr val="213A8E"/>
                </a:solidFill>
              </a:rPr>
              <a:t>stagiaires</a:t>
            </a:r>
            <a:r>
              <a:rPr b="0" i="0" lang="fr" sz="1100" u="none" cap="none" strike="noStrike">
                <a:solidFill>
                  <a:srgbClr val="213A8E"/>
                </a:solidFill>
                <a:latin typeface="Arial"/>
                <a:ea typeface="Arial"/>
                <a:cs typeface="Arial"/>
                <a:sym typeface="Arial"/>
              </a:rPr>
              <a:t> sur la même signification.</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t>
            </a:r>
            <a:r>
              <a:rPr b="0" i="1" lang="fr" sz="1100" u="none" cap="none" strike="noStrike">
                <a:solidFill>
                  <a:srgbClr val="213A8E"/>
                </a:solidFill>
                <a:latin typeface="Arial"/>
                <a:ea typeface="Arial"/>
                <a:cs typeface="Arial"/>
                <a:sym typeface="Arial"/>
              </a:rPr>
              <a:t> Les images sont sur la dernière page de chaque texte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1" sz="1100" u="none" cap="none" strike="noStrike">
              <a:solidFill>
                <a:srgbClr val="213A8E"/>
              </a:solidFill>
              <a:latin typeface="Arial"/>
              <a:ea typeface="Arial"/>
              <a:cs typeface="Arial"/>
              <a:sym typeface="Arial"/>
            </a:endParaRPr>
          </a:p>
        </p:txBody>
      </p:sp>
      <p:sp>
        <p:nvSpPr>
          <p:cNvPr id="107" name="Google Shape;107;p2"/>
          <p:cNvSpPr txBox="1"/>
          <p:nvPr/>
        </p:nvSpPr>
        <p:spPr>
          <a:xfrm rot="5400000">
            <a:off x="5895600" y="8026125"/>
            <a:ext cx="24648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CLARO SCAN PEN 3</a:t>
            </a:r>
            <a:endParaRPr b="1" i="0" sz="1800" u="none" cap="none" strike="noStrike">
              <a:solidFill>
                <a:schemeClr val="lt1"/>
              </a:solidFill>
              <a:latin typeface="Arial"/>
              <a:ea typeface="Arial"/>
              <a:cs typeface="Arial"/>
              <a:sym typeface="Arial"/>
            </a:endParaRPr>
          </a:p>
        </p:txBody>
      </p:sp>
      <p:pic>
        <p:nvPicPr>
          <p:cNvPr id="108" name="Google Shape;108;p2"/>
          <p:cNvPicPr preferRelativeResize="0"/>
          <p:nvPr/>
        </p:nvPicPr>
        <p:blipFill rotWithShape="1">
          <a:blip r:embed="rId4">
            <a:alphaModFix/>
          </a:blip>
          <a:srcRect b="0" l="0" r="0" t="0"/>
          <a:stretch/>
        </p:blipFill>
        <p:spPr>
          <a:xfrm>
            <a:off x="6949700" y="507600"/>
            <a:ext cx="429900" cy="429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3"/>
          <p:cNvSpPr txBox="1"/>
          <p:nvPr/>
        </p:nvSpPr>
        <p:spPr>
          <a:xfrm rot="-5400000">
            <a:off x="-2364600" y="638722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14" name="Google Shape;114;p3"/>
          <p:cNvSpPr txBox="1"/>
          <p:nvPr/>
        </p:nvSpPr>
        <p:spPr>
          <a:xfrm>
            <a:off x="1117800" y="5411800"/>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startAt="3"/>
            </a:pPr>
            <a:r>
              <a:rPr b="1" i="0" lang="fr" sz="1100" u="none" cap="none" strike="noStrike">
                <a:solidFill>
                  <a:schemeClr val="lt1"/>
                </a:solidFill>
                <a:latin typeface="Arial"/>
                <a:ea typeface="Arial"/>
                <a:cs typeface="Arial"/>
                <a:sym typeface="Arial"/>
              </a:rPr>
              <a:t>Reformulation</a:t>
            </a:r>
            <a:endParaRPr b="1" i="0" sz="1100" u="none" cap="none" strike="noStrike">
              <a:solidFill>
                <a:schemeClr val="lt1"/>
              </a:solidFill>
              <a:latin typeface="Arial"/>
              <a:ea typeface="Arial"/>
              <a:cs typeface="Arial"/>
              <a:sym typeface="Arial"/>
            </a:endParaRPr>
          </a:p>
        </p:txBody>
      </p:sp>
      <p:sp>
        <p:nvSpPr>
          <p:cNvPr id="115" name="Google Shape;115;p3"/>
          <p:cNvSpPr txBox="1"/>
          <p:nvPr/>
        </p:nvSpPr>
        <p:spPr>
          <a:xfrm>
            <a:off x="984300" y="2847975"/>
            <a:ext cx="6124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p:txBody>
      </p:sp>
      <p:sp>
        <p:nvSpPr>
          <p:cNvPr id="116" name="Google Shape;116;p3"/>
          <p:cNvSpPr txBox="1"/>
          <p:nvPr/>
        </p:nvSpPr>
        <p:spPr>
          <a:xfrm>
            <a:off x="1039350" y="5755400"/>
            <a:ext cx="5976600" cy="2014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20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Finalisez votre atelier en demandant de reformuler, avec leurs mots, leurs gestes, etc. ce qu'elles et ils ont fait et retenu pendant l'atelier.</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120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Assurez-vous que tout le monde repart avec son support séquencé.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Précisez qu’avec l</a:t>
            </a:r>
            <a:r>
              <a:rPr b="0" i="0" lang="fr" sz="1100" u="none" cap="none" strike="noStrike">
                <a:solidFill>
                  <a:srgbClr val="213A8E"/>
                </a:solidFill>
                <a:highlight>
                  <a:schemeClr val="lt1"/>
                </a:highlight>
                <a:latin typeface="Arial"/>
                <a:ea typeface="Arial"/>
                <a:cs typeface="Arial"/>
                <a:sym typeface="Arial"/>
              </a:rPr>
              <a:t>e support séquencé, il est possible d</a:t>
            </a:r>
            <a:r>
              <a:rPr b="0" i="0" lang="fr" sz="1100" u="none" cap="none" strike="noStrike">
                <a:solidFill>
                  <a:srgbClr val="213A8E"/>
                </a:solidFill>
                <a:highlight>
                  <a:srgbClr val="FFFFFF"/>
                </a:highlight>
                <a:latin typeface="Arial"/>
                <a:ea typeface="Arial"/>
                <a:cs typeface="Arial"/>
                <a:sym typeface="Arial"/>
              </a:rPr>
              <a:t>’installer l'assistant vocal  sur un autre téléphone.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Proposez une version dématérialisée aux </a:t>
            </a:r>
            <a:r>
              <a:rPr lang="fr" sz="1100">
                <a:solidFill>
                  <a:srgbClr val="213A8E"/>
                </a:solidFill>
                <a:highlight>
                  <a:srgbClr val="FFFFFF"/>
                </a:highlight>
              </a:rPr>
              <a:t>personnes qui accompagnent</a:t>
            </a:r>
            <a:r>
              <a:rPr b="0" i="0" lang="fr" sz="1100" u="none" cap="none" strike="noStrike">
                <a:solidFill>
                  <a:srgbClr val="213A8E"/>
                </a:solidFill>
                <a:highlight>
                  <a:srgbClr val="FFFFFF"/>
                </a:highlight>
                <a:latin typeface="Arial"/>
                <a:ea typeface="Arial"/>
                <a:cs typeface="Arial"/>
                <a:sym typeface="Arial"/>
              </a:rPr>
              <a:t> pour anticiper une potentielle perte.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p:txBody>
      </p:sp>
      <p:sp>
        <p:nvSpPr>
          <p:cNvPr id="117" name="Google Shape;117;p3"/>
          <p:cNvSpPr txBox="1"/>
          <p:nvPr/>
        </p:nvSpPr>
        <p:spPr>
          <a:xfrm rot="-5400184">
            <a:off x="-2412247"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CLARO SCAN PEN 3</a:t>
            </a:r>
            <a:endParaRPr b="1" i="0" sz="1800" u="none" cap="none" strike="noStrike">
              <a:solidFill>
                <a:schemeClr val="lt1"/>
              </a:solidFill>
              <a:latin typeface="Arial"/>
              <a:ea typeface="Arial"/>
              <a:cs typeface="Arial"/>
              <a:sym typeface="Arial"/>
            </a:endParaRPr>
          </a:p>
        </p:txBody>
      </p:sp>
      <p:sp>
        <p:nvSpPr>
          <p:cNvPr id="118" name="Google Shape;118;p3"/>
          <p:cNvSpPr txBox="1"/>
          <p:nvPr/>
        </p:nvSpPr>
        <p:spPr>
          <a:xfrm>
            <a:off x="1039350" y="585000"/>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startAt="2"/>
            </a:pPr>
            <a:r>
              <a:rPr b="1" i="0" lang="fr" sz="1100" u="none" cap="none" strike="noStrike">
                <a:solidFill>
                  <a:schemeClr val="lt1"/>
                </a:solidFill>
                <a:latin typeface="Arial"/>
                <a:ea typeface="Arial"/>
                <a:cs typeface="Arial"/>
                <a:sym typeface="Arial"/>
              </a:rPr>
              <a:t>Utiliser l’application</a:t>
            </a:r>
            <a:endParaRPr b="1" i="0" sz="1100" u="none" cap="none" strike="noStrike">
              <a:solidFill>
                <a:schemeClr val="lt1"/>
              </a:solidFill>
              <a:latin typeface="Arial"/>
              <a:ea typeface="Arial"/>
              <a:cs typeface="Arial"/>
              <a:sym typeface="Arial"/>
            </a:endParaRPr>
          </a:p>
        </p:txBody>
      </p:sp>
      <p:sp>
        <p:nvSpPr>
          <p:cNvPr id="119" name="Google Shape;119;p3"/>
          <p:cNvSpPr txBox="1"/>
          <p:nvPr/>
        </p:nvSpPr>
        <p:spPr>
          <a:xfrm>
            <a:off x="1077450" y="1070175"/>
            <a:ext cx="5976600" cy="4248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A</a:t>
            </a:r>
            <a:r>
              <a:rPr b="1" i="0" lang="fr" sz="1100" u="none" cap="none" strike="noStrike">
                <a:solidFill>
                  <a:srgbClr val="213A8E"/>
                </a:solidFill>
                <a:highlight>
                  <a:srgbClr val="FFFFFF"/>
                </a:highlight>
                <a:latin typeface="Arial"/>
                <a:ea typeface="Arial"/>
                <a:cs typeface="Arial"/>
                <a:sym typeface="Arial"/>
              </a:rPr>
              <a:t>ctivité adaptée : Suivre une séquence de travail</a:t>
            </a:r>
            <a:endParaRPr b="1"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Support</a:t>
            </a:r>
            <a:r>
              <a:rPr b="0" i="0" lang="fr" sz="1100" u="none" cap="none" strike="noStrike">
                <a:solidFill>
                  <a:schemeClr val="dk1"/>
                </a:solidFill>
                <a:latin typeface="Arial"/>
                <a:ea typeface="Arial"/>
                <a:cs typeface="Arial"/>
                <a:sym typeface="Arial"/>
              </a:rPr>
              <a:t> :</a:t>
            </a:r>
            <a:r>
              <a:rPr b="0" i="0" lang="fr" sz="1100" u="none" cap="none" strike="noStrike">
                <a:solidFill>
                  <a:srgbClr val="272350"/>
                </a:solidFill>
                <a:latin typeface="Arial"/>
                <a:ea typeface="Arial"/>
                <a:cs typeface="Arial"/>
                <a:sym typeface="Arial"/>
              </a:rPr>
              <a:t>  </a:t>
            </a:r>
            <a:r>
              <a:rPr b="0" i="0" lang="fr" sz="1100" cap="none" strike="noStrike">
                <a:solidFill>
                  <a:srgbClr val="272350"/>
                </a:solidFill>
                <a:latin typeface="Arial"/>
                <a:ea typeface="Arial"/>
                <a:cs typeface="Arial"/>
                <a:sym typeface="Arial"/>
              </a:rPr>
              <a:t>CS3 - Activité séquencée (pas à pas à distribuer en papier)</a:t>
            </a:r>
            <a:r>
              <a:rPr b="0" i="0" lang="fr" sz="1100" u="none" cap="none" strike="noStrike">
                <a:solidFill>
                  <a:srgbClr val="272350"/>
                </a:solidFill>
                <a:latin typeface="Arial"/>
                <a:ea typeface="Arial"/>
                <a:cs typeface="Arial"/>
                <a:sym typeface="Arial"/>
              </a:rPr>
              <a:t>	</a:t>
            </a:r>
            <a:endParaRPr b="0" i="0" sz="1100" u="none" cap="none" strike="noStrike">
              <a:solidFill>
                <a:srgbClr val="27235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i="0" sz="1100" u="none" cap="none" strike="noStrike">
              <a:solidFill>
                <a:srgbClr val="27235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Distribuez le pas-à-pas en papier à cha</a:t>
            </a:r>
            <a:r>
              <a:rPr lang="fr" sz="1100">
                <a:solidFill>
                  <a:srgbClr val="213A8E"/>
                </a:solidFill>
              </a:rPr>
              <a:t>que stagiaire</a:t>
            </a:r>
            <a:r>
              <a:rPr b="0" i="0" lang="fr" sz="1100" u="none" cap="none" strike="noStrike">
                <a:solidFill>
                  <a:srgbClr val="213A8E"/>
                </a:solidFill>
                <a:latin typeface="Arial"/>
                <a:ea typeface="Arial"/>
                <a:cs typeface="Arial"/>
                <a:sym typeface="Arial"/>
              </a:rPr>
              <a:t> et annoncer l’enjeu de l’activité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1" lang="fr" sz="1100" u="none" cap="none" strike="noStrike">
                <a:solidFill>
                  <a:srgbClr val="213A8E"/>
                </a:solidFill>
                <a:latin typeface="Arial"/>
                <a:ea typeface="Arial"/>
                <a:cs typeface="Arial"/>
                <a:sym typeface="Arial"/>
              </a:rPr>
              <a:t>“À la fin de la séquence de travail, votre smartphone pourra lire des textes écrits.”</a:t>
            </a:r>
            <a:endParaRPr b="0" i="1"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Commencez l'installation étape par étape.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Oralisez chaque étape (par ex : "j'appuie longtemps sur le bouton d'accueil") et projeter en même temps, même si le support projeté est peu regardé par le groupe.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N'hésitez pas à apporter votre aide à chaque personne en difficulté ou à proposer à celles et ceux à l'aise avec la séquence d’aider leurs camarades.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 l’issue du temps de pratique, rappelez l’objectif initial : “N’oubliez pas qu’il faut trouver la bonne image pour chaque texte”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Présentez les images à nouveau et en collectif ou en binôme, laissez les participantes et participants trouver l’image correspondante à chaque texte.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Mettez en commun, assurez-vous de laisser assez de temps pour échanger au sujet des textes, des thèmes, que chaque personne du groupe ait une réponse à ses questions.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On peut refaire l’activité plusieurs fois, en guidant le groupe un peu moins à chaque fois, jusqu’à ce qu’elles et ils fassent la manipulation en autonomie totale.</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p:txBody>
      </p:sp>
      <p:pic>
        <p:nvPicPr>
          <p:cNvPr id="120" name="Google Shape;120;p3"/>
          <p:cNvPicPr preferRelativeResize="0"/>
          <p:nvPr/>
        </p:nvPicPr>
        <p:blipFill rotWithShape="1">
          <a:blip r:embed="rId3">
            <a:alphaModFix/>
          </a:blip>
          <a:srcRect b="0" l="0" r="0" t="0"/>
          <a:stretch/>
        </p:blipFill>
        <p:spPr>
          <a:xfrm>
            <a:off x="167900" y="507600"/>
            <a:ext cx="429900" cy="429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4"/>
          <p:cNvSpPr txBox="1"/>
          <p:nvPr/>
        </p:nvSpPr>
        <p:spPr>
          <a:xfrm>
            <a:off x="346202"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Conseils</a:t>
            </a:r>
            <a:endParaRPr b="1" i="0" sz="2500" u="none" cap="none" strike="noStrike">
              <a:solidFill>
                <a:srgbClr val="6EBEEB"/>
              </a:solidFill>
              <a:latin typeface="Arial"/>
              <a:ea typeface="Arial"/>
              <a:cs typeface="Arial"/>
              <a:sym typeface="Arial"/>
            </a:endParaRPr>
          </a:p>
        </p:txBody>
      </p:sp>
      <p:sp>
        <p:nvSpPr>
          <p:cNvPr id="126" name="Google Shape;126;p4"/>
          <p:cNvSpPr txBox="1"/>
          <p:nvPr/>
        </p:nvSpPr>
        <p:spPr>
          <a:xfrm>
            <a:off x="1734000" y="4616350"/>
            <a:ext cx="4784400" cy="1132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Quand votre atelier est construit avec des parties claires et précises, vous pouvez montrer visuellement la progression dans le temps. Pour des personnes présentant des troubles de la planification, de l’attention ou des formes d’anxiété, ça peut être rassurant de savoir “où on se trouve dans le temps”. </a:t>
            </a:r>
            <a:endParaRPr b="0" i="0" sz="1400" u="none" cap="none" strike="noStrike">
              <a:solidFill>
                <a:srgbClr val="213A8E"/>
              </a:solidFill>
              <a:latin typeface="Arial"/>
              <a:ea typeface="Arial"/>
              <a:cs typeface="Arial"/>
              <a:sym typeface="Arial"/>
            </a:endParaRPr>
          </a:p>
        </p:txBody>
      </p:sp>
      <p:sp>
        <p:nvSpPr>
          <p:cNvPr id="127" name="Google Shape;127;p4"/>
          <p:cNvSpPr txBox="1"/>
          <p:nvPr/>
        </p:nvSpPr>
        <p:spPr>
          <a:xfrm>
            <a:off x="406800" y="1173825"/>
            <a:ext cx="6039900" cy="204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Animer une séquence de travail :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Autant que possible, soyez dans un espace calme (éviter les distractions et les stimulations sensorielles).</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Suivez l’ordre des étapes et concentrez-vous dessus. Ne posez pas de questions, ne faites pas de remarques “hors” de la séquence. </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La séquence visuelle pas-à-pas est un appui à la réalisation de l’activité. Le plus important ce sont les consignes courtes que vous donnez oralement et l’aide particulière aux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le cas échéant.</a:t>
            </a:r>
            <a:endParaRPr b="0" i="0" sz="1400" u="none" cap="none" strike="noStrike">
              <a:solidFill>
                <a:srgbClr val="000000"/>
              </a:solidFill>
              <a:latin typeface="Arial"/>
              <a:ea typeface="Arial"/>
              <a:cs typeface="Arial"/>
              <a:sym typeface="Arial"/>
            </a:endParaRPr>
          </a:p>
        </p:txBody>
      </p:sp>
      <p:sp>
        <p:nvSpPr>
          <p:cNvPr id="128" name="Google Shape;128;p4"/>
          <p:cNvSpPr txBox="1"/>
          <p:nvPr/>
        </p:nvSpPr>
        <p:spPr>
          <a:xfrm>
            <a:off x="363675" y="3415725"/>
            <a:ext cx="5113200" cy="8619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1100"/>
              <a:buFont typeface="Arial"/>
              <a:buNone/>
            </a:pPr>
            <a:r>
              <a:t/>
            </a:r>
            <a:endParaRPr b="0" i="1" sz="1100" u="none" cap="none" strike="noStrike">
              <a:solidFill>
                <a:schemeClr val="dk1"/>
              </a:solidFill>
              <a:highlight>
                <a:srgbClr val="FFFFFF"/>
              </a:highlight>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Suivre une séquence de travail mobilise beaucoup de ressources physiques et fatigue les participantes et participants, gardez l’oeil et proposez des pauses ou des aides au besoin.</a:t>
            </a:r>
            <a:endParaRPr b="0" i="1" sz="1100" u="none" cap="none" strike="noStrike">
              <a:solidFill>
                <a:schemeClr val="dk1"/>
              </a:solidFill>
              <a:highlight>
                <a:srgbClr val="FFFFFF"/>
              </a:highlight>
              <a:latin typeface="Barlow"/>
              <a:ea typeface="Barlow"/>
              <a:cs typeface="Barlow"/>
              <a:sym typeface="Barlow"/>
            </a:endParaRPr>
          </a:p>
        </p:txBody>
      </p:sp>
      <p:pic>
        <p:nvPicPr>
          <p:cNvPr id="129" name="Google Shape;129;p4"/>
          <p:cNvPicPr preferRelativeResize="0"/>
          <p:nvPr/>
        </p:nvPicPr>
        <p:blipFill rotWithShape="1">
          <a:blip r:embed="rId3">
            <a:alphaModFix/>
          </a:blip>
          <a:srcRect b="0" l="0" r="0" t="0"/>
          <a:stretch/>
        </p:blipFill>
        <p:spPr>
          <a:xfrm>
            <a:off x="545175" y="4555698"/>
            <a:ext cx="1031419" cy="1031400"/>
          </a:xfrm>
          <a:prstGeom prst="rect">
            <a:avLst/>
          </a:prstGeom>
          <a:noFill/>
          <a:ln>
            <a:noFill/>
          </a:ln>
        </p:spPr>
      </p:pic>
      <p:sp>
        <p:nvSpPr>
          <p:cNvPr id="130" name="Google Shape;130;p4"/>
          <p:cNvSpPr txBox="1"/>
          <p:nvPr/>
        </p:nvSpPr>
        <p:spPr>
          <a:xfrm rot="5400000">
            <a:off x="5895600" y="8026125"/>
            <a:ext cx="24648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CLARO SCAN PEN 2</a:t>
            </a:r>
            <a:endParaRPr b="1" i="0" sz="1800" u="none" cap="none" strike="noStrike">
              <a:solidFill>
                <a:schemeClr val="lt1"/>
              </a:solidFill>
              <a:latin typeface="Arial"/>
              <a:ea typeface="Arial"/>
              <a:cs typeface="Arial"/>
              <a:sym typeface="Arial"/>
            </a:endParaRPr>
          </a:p>
        </p:txBody>
      </p:sp>
      <p:sp>
        <p:nvSpPr>
          <p:cNvPr id="131" name="Google Shape;131;p4"/>
          <p:cNvSpPr txBox="1"/>
          <p:nvPr/>
        </p:nvSpPr>
        <p:spPr>
          <a:xfrm>
            <a:off x="363663" y="6144450"/>
            <a:ext cx="4784400" cy="71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Demandez régulièrement aux participantes de reformuler ce que vous dites, ce qu’elles font, ce qu’elles vont faire, etc. par divers moyens (oral, écrit, montrer, etc.). Ça facilite “l’inscription” dans la mémoire.</a:t>
            </a:r>
            <a:endParaRPr b="0" i="0" sz="1100" u="none" cap="none" strike="noStrike">
              <a:solidFill>
                <a:srgbClr val="213A8E"/>
              </a:solidFill>
              <a:latin typeface="Arial"/>
              <a:ea typeface="Arial"/>
              <a:cs typeface="Arial"/>
              <a:sym typeface="Arial"/>
            </a:endParaRPr>
          </a:p>
        </p:txBody>
      </p:sp>
      <p:pic>
        <p:nvPicPr>
          <p:cNvPr id="132" name="Google Shape;132;p4"/>
          <p:cNvPicPr preferRelativeResize="0"/>
          <p:nvPr/>
        </p:nvPicPr>
        <p:blipFill rotWithShape="1">
          <a:blip r:embed="rId4">
            <a:alphaModFix/>
          </a:blip>
          <a:srcRect b="0" l="0" r="0" t="0"/>
          <a:stretch/>
        </p:blipFill>
        <p:spPr>
          <a:xfrm>
            <a:off x="5448075" y="5940848"/>
            <a:ext cx="998625" cy="998604"/>
          </a:xfrm>
          <a:prstGeom prst="rect">
            <a:avLst/>
          </a:prstGeom>
          <a:noFill/>
          <a:ln>
            <a:noFill/>
          </a:ln>
        </p:spPr>
      </p:pic>
      <p:pic>
        <p:nvPicPr>
          <p:cNvPr id="133" name="Google Shape;133;p4"/>
          <p:cNvPicPr preferRelativeResize="0"/>
          <p:nvPr/>
        </p:nvPicPr>
        <p:blipFill rotWithShape="1">
          <a:blip r:embed="rId5">
            <a:alphaModFix/>
          </a:blip>
          <a:srcRect b="0" l="0" r="0" t="0"/>
          <a:stretch/>
        </p:blipFill>
        <p:spPr>
          <a:xfrm>
            <a:off x="406800" y="1677075"/>
            <a:ext cx="1308175" cy="1308175"/>
          </a:xfrm>
          <a:prstGeom prst="rect">
            <a:avLst/>
          </a:prstGeom>
          <a:noFill/>
          <a:ln>
            <a:noFill/>
          </a:ln>
        </p:spPr>
      </p:pic>
      <p:pic>
        <p:nvPicPr>
          <p:cNvPr id="134" name="Google Shape;134;p4"/>
          <p:cNvPicPr preferRelativeResize="0"/>
          <p:nvPr/>
        </p:nvPicPr>
        <p:blipFill rotWithShape="1">
          <a:blip r:embed="rId6">
            <a:alphaModFix/>
          </a:blip>
          <a:srcRect b="0" l="0" r="0" t="0"/>
          <a:stretch/>
        </p:blipFill>
        <p:spPr>
          <a:xfrm>
            <a:off x="5534025" y="3311925"/>
            <a:ext cx="917100" cy="917100"/>
          </a:xfrm>
          <a:prstGeom prst="rect">
            <a:avLst/>
          </a:prstGeom>
          <a:noFill/>
          <a:ln>
            <a:noFill/>
          </a:ln>
        </p:spPr>
      </p:pic>
      <p:pic>
        <p:nvPicPr>
          <p:cNvPr id="135" name="Google Shape;135;p4"/>
          <p:cNvPicPr preferRelativeResize="0"/>
          <p:nvPr/>
        </p:nvPicPr>
        <p:blipFill rotWithShape="1">
          <a:blip r:embed="rId7">
            <a:alphaModFix/>
          </a:blip>
          <a:srcRect b="0" l="0" r="0" t="0"/>
          <a:stretch/>
        </p:blipFill>
        <p:spPr>
          <a:xfrm>
            <a:off x="6873500" y="507600"/>
            <a:ext cx="429900" cy="4299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6EBEE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